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6" r:id="rId6"/>
    <p:sldId id="272" r:id="rId7"/>
    <p:sldId id="273" r:id="rId8"/>
    <p:sldId id="274" r:id="rId9"/>
    <p:sldId id="275" r:id="rId10"/>
    <p:sldId id="276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635A"/>
    <a:srgbClr val="504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1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4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7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2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2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6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89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33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74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1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3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dlwjddk218" TargetMode="External"/><Relationship Id="rId2" Type="http://schemas.openxmlformats.org/officeDocument/2006/relationships/hyperlink" Target="https://github.com/JungA-le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390293" y="1815612"/>
            <a:ext cx="3411415" cy="3226777"/>
          </a:xfrm>
          <a:prstGeom prst="ellipse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FE1C3-20DE-4E50-8D43-C2130FC4B806}"/>
              </a:ext>
            </a:extLst>
          </p:cNvPr>
          <p:cNvSpPr txBox="1"/>
          <p:nvPr/>
        </p:nvSpPr>
        <p:spPr>
          <a:xfrm>
            <a:off x="3138668" y="3151749"/>
            <a:ext cx="591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2020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+mj-ea"/>
                <a:ea typeface="+mj-ea"/>
              </a:rPr>
              <a:t>Ariatech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현장실습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B56E3-03AC-44F3-857C-2EB88E590677}"/>
              </a:ext>
            </a:extLst>
          </p:cNvPr>
          <p:cNvSpPr txBox="1"/>
          <p:nvPr/>
        </p:nvSpPr>
        <p:spPr>
          <a:xfrm>
            <a:off x="4665858" y="3795520"/>
            <a:ext cx="275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현장실습 세미나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E1A81E-7E1F-4989-ADA1-F8FA1EA13458}"/>
              </a:ext>
            </a:extLst>
          </p:cNvPr>
          <p:cNvCxnSpPr>
            <a:cxnSpLocks/>
          </p:cNvCxnSpPr>
          <p:nvPr/>
        </p:nvCxnSpPr>
        <p:spPr>
          <a:xfrm>
            <a:off x="5476086" y="3740268"/>
            <a:ext cx="11343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7521A-391F-4B85-B37B-1B04EB08DAAC}"/>
              </a:ext>
            </a:extLst>
          </p:cNvPr>
          <p:cNvSpPr txBox="1"/>
          <p:nvPr/>
        </p:nvSpPr>
        <p:spPr>
          <a:xfrm>
            <a:off x="3553848" y="5765528"/>
            <a:ext cx="524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0453E"/>
                </a:solidFill>
                <a:latin typeface="+mj-ea"/>
                <a:ea typeface="+mj-ea"/>
              </a:rPr>
              <a:t>인턴 이정아</a:t>
            </a:r>
            <a:endParaRPr lang="en-US" altLang="ko-KR" dirty="0">
              <a:solidFill>
                <a:srgbClr val="50453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390293" y="1815612"/>
            <a:ext cx="3411415" cy="3226777"/>
          </a:xfrm>
          <a:prstGeom prst="ellipse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FE1C3-20DE-4E50-8D43-C2130FC4B806}"/>
              </a:ext>
            </a:extLst>
          </p:cNvPr>
          <p:cNvSpPr txBox="1"/>
          <p:nvPr/>
        </p:nvSpPr>
        <p:spPr>
          <a:xfrm>
            <a:off x="3138668" y="2831666"/>
            <a:ext cx="5914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Thank You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Q&amp;A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  <a:cs typeface="Gill Sans SemiBold" panose="020B0502020104020203" pitchFamily="34" charset="-79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E1A81E-7E1F-4989-ADA1-F8FA1EA13458}"/>
              </a:ext>
            </a:extLst>
          </p:cNvPr>
          <p:cNvCxnSpPr>
            <a:cxnSpLocks/>
          </p:cNvCxnSpPr>
          <p:nvPr/>
        </p:nvCxnSpPr>
        <p:spPr>
          <a:xfrm>
            <a:off x="5528838" y="3670703"/>
            <a:ext cx="11343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7521A-391F-4B85-B37B-1B04EB08DAAC}"/>
              </a:ext>
            </a:extLst>
          </p:cNvPr>
          <p:cNvSpPr txBox="1"/>
          <p:nvPr/>
        </p:nvSpPr>
        <p:spPr>
          <a:xfrm>
            <a:off x="3603543" y="5882359"/>
            <a:ext cx="524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0453E"/>
                </a:solidFill>
                <a:latin typeface="+mj-ea"/>
                <a:ea typeface="+mj-ea"/>
              </a:rPr>
              <a:t>인턴 이정아</a:t>
            </a:r>
            <a:endParaRPr lang="en-US" altLang="ko-KR" dirty="0">
              <a:solidFill>
                <a:srgbClr val="50453E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83CC-07E6-8945-920E-AC48365E19B9}"/>
              </a:ext>
            </a:extLst>
          </p:cNvPr>
          <p:cNvSpPr txBox="1"/>
          <p:nvPr/>
        </p:nvSpPr>
        <p:spPr>
          <a:xfrm>
            <a:off x="3603543" y="6251691"/>
            <a:ext cx="5243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50453E"/>
                </a:solidFill>
                <a:latin typeface="+mj-ea"/>
                <a:ea typeface="+mj-ea"/>
              </a:rPr>
              <a:t>E-mail : dlwjddk218@naver.com</a:t>
            </a:r>
          </a:p>
          <a:p>
            <a:pPr algn="ctr"/>
            <a:r>
              <a:rPr lang="en-US" altLang="ko-KR" sz="1000" dirty="0">
                <a:solidFill>
                  <a:srgbClr val="50453E"/>
                </a:solidFill>
                <a:latin typeface="+mj-ea"/>
                <a:ea typeface="+mj-ea"/>
              </a:rPr>
              <a:t>GitHub : </a:t>
            </a:r>
            <a:r>
              <a:rPr lang="en" altLang="ko-Kore-KR" sz="1000" dirty="0">
                <a:latin typeface="+mj-ea"/>
                <a:ea typeface="+mj-ea"/>
                <a:hlinkClick r:id="rId2"/>
              </a:rPr>
              <a:t>https://github.com/JungA-lee</a:t>
            </a:r>
            <a:endParaRPr lang="en-US" altLang="ko-KR" sz="1000" dirty="0">
              <a:solidFill>
                <a:srgbClr val="50453E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000" dirty="0">
                <a:solidFill>
                  <a:srgbClr val="50453E"/>
                </a:solidFill>
                <a:latin typeface="+mj-ea"/>
                <a:ea typeface="+mj-ea"/>
              </a:rPr>
              <a:t>Blog : </a:t>
            </a:r>
            <a:r>
              <a:rPr lang="en" altLang="ko-Kore-KR" sz="1000" dirty="0">
                <a:latin typeface="+mj-ea"/>
                <a:ea typeface="+mj-ea"/>
                <a:hlinkClick r:id="rId3"/>
              </a:rPr>
              <a:t>https://blog.naver.com/dlwjddk218</a:t>
            </a:r>
            <a:endParaRPr lang="en-US" altLang="ko-KR" sz="1000" dirty="0">
              <a:solidFill>
                <a:srgbClr val="50453E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1EB87-534D-5342-8749-E5E375F73DBD}"/>
              </a:ext>
            </a:extLst>
          </p:cNvPr>
          <p:cNvSpPr txBox="1"/>
          <p:nvPr/>
        </p:nvSpPr>
        <p:spPr>
          <a:xfrm>
            <a:off x="3267877" y="3754169"/>
            <a:ext cx="5914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발표자료 외 실습 코드는 </a:t>
            </a: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GitHub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에 올려놓았습니다</a:t>
            </a: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+mj-ea"/>
              <a:ea typeface="+mj-ea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3801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FD745A-B252-2646-8E62-5F8E9E36F067}"/>
              </a:ext>
            </a:extLst>
          </p:cNvPr>
          <p:cNvSpPr/>
          <p:nvPr/>
        </p:nvSpPr>
        <p:spPr>
          <a:xfrm>
            <a:off x="-54124" y="0"/>
            <a:ext cx="12246124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54124" y="1"/>
            <a:ext cx="12246124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화살표: 오각형 9">
            <a:extLst>
              <a:ext uri="{FF2B5EF4-FFF2-40B4-BE49-F238E27FC236}">
                <a16:creationId xmlns:a16="http://schemas.microsoft.com/office/drawing/2014/main" id="{51CD2662-8E89-4D0B-AC5A-9C364F689A9E}"/>
              </a:ext>
            </a:extLst>
          </p:cNvPr>
          <p:cNvSpPr/>
          <p:nvPr/>
        </p:nvSpPr>
        <p:spPr>
          <a:xfrm rot="5400000">
            <a:off x="304800" y="123825"/>
            <a:ext cx="1116330" cy="868680"/>
          </a:xfrm>
          <a:prstGeom prst="homePlate">
            <a:avLst/>
          </a:prstGeom>
          <a:solidFill>
            <a:srgbClr val="504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화살표: 오각형 7">
            <a:extLst>
              <a:ext uri="{FF2B5EF4-FFF2-40B4-BE49-F238E27FC236}">
                <a16:creationId xmlns:a16="http://schemas.microsoft.com/office/drawing/2014/main" id="{42FC9E16-3C8E-41C2-A1F1-4A04F3D30C27}"/>
              </a:ext>
            </a:extLst>
          </p:cNvPr>
          <p:cNvSpPr/>
          <p:nvPr/>
        </p:nvSpPr>
        <p:spPr>
          <a:xfrm rot="5400000">
            <a:off x="207645" y="114300"/>
            <a:ext cx="1097280" cy="868680"/>
          </a:xfrm>
          <a:prstGeom prst="homePlate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57000-6A37-4783-A196-C84D1786F5B3}"/>
              </a:ext>
            </a:extLst>
          </p:cNvPr>
          <p:cNvSpPr txBox="1"/>
          <p:nvPr/>
        </p:nvSpPr>
        <p:spPr>
          <a:xfrm>
            <a:off x="321945" y="1303020"/>
            <a:ext cx="1805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INDEX</a:t>
            </a:r>
            <a:endParaRPr lang="ko-KR" altLang="en-US" sz="3200" dirty="0"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F37226-4DD5-4D7C-9B6E-21D702659CFB}"/>
              </a:ext>
            </a:extLst>
          </p:cNvPr>
          <p:cNvCxnSpPr>
            <a:cxnSpLocks/>
          </p:cNvCxnSpPr>
          <p:nvPr/>
        </p:nvCxnSpPr>
        <p:spPr>
          <a:xfrm flipV="1">
            <a:off x="1662955" y="2656766"/>
            <a:ext cx="9030628" cy="29064"/>
          </a:xfrm>
          <a:prstGeom prst="line">
            <a:avLst/>
          </a:prstGeom>
          <a:ln w="25400">
            <a:solidFill>
              <a:srgbClr val="5F5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E6D4DA0-E7BF-41C7-9C79-8B6C7A739C6F}"/>
              </a:ext>
            </a:extLst>
          </p:cNvPr>
          <p:cNvSpPr/>
          <p:nvPr/>
        </p:nvSpPr>
        <p:spPr>
          <a:xfrm>
            <a:off x="1615255" y="2606916"/>
            <a:ext cx="180000" cy="180000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928C25C-98F9-4EB4-87B9-B76E4101FBF3}"/>
              </a:ext>
            </a:extLst>
          </p:cNvPr>
          <p:cNvSpPr/>
          <p:nvPr/>
        </p:nvSpPr>
        <p:spPr>
          <a:xfrm>
            <a:off x="4788834" y="2607397"/>
            <a:ext cx="180000" cy="180000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440BCF9-86C5-45DB-B049-83EA8A62BFD9}"/>
              </a:ext>
            </a:extLst>
          </p:cNvPr>
          <p:cNvSpPr/>
          <p:nvPr/>
        </p:nvSpPr>
        <p:spPr>
          <a:xfrm>
            <a:off x="7651208" y="2606916"/>
            <a:ext cx="180000" cy="180000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7B63E2-DEE7-404C-B575-C9609C821A09}"/>
              </a:ext>
            </a:extLst>
          </p:cNvPr>
          <p:cNvSpPr/>
          <p:nvPr/>
        </p:nvSpPr>
        <p:spPr>
          <a:xfrm>
            <a:off x="10666176" y="2575796"/>
            <a:ext cx="180000" cy="180000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1A472-B8B0-4E06-9A48-FA964C493BBA}"/>
              </a:ext>
            </a:extLst>
          </p:cNvPr>
          <p:cNvSpPr txBox="1"/>
          <p:nvPr/>
        </p:nvSpPr>
        <p:spPr>
          <a:xfrm>
            <a:off x="838115" y="2895618"/>
            <a:ext cx="191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프로그램 분석을 위한 예제 실습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6ACEC-D2D0-4D9B-9967-E2CC8BC82889}"/>
              </a:ext>
            </a:extLst>
          </p:cNvPr>
          <p:cNvSpPr txBox="1"/>
          <p:nvPr/>
        </p:nvSpPr>
        <p:spPr>
          <a:xfrm>
            <a:off x="3933709" y="2949548"/>
            <a:ext cx="189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프로젝트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9022A-3712-438D-8444-4FE9960BA11E}"/>
              </a:ext>
            </a:extLst>
          </p:cNvPr>
          <p:cNvSpPr txBox="1"/>
          <p:nvPr/>
        </p:nvSpPr>
        <p:spPr>
          <a:xfrm>
            <a:off x="7112790" y="2895617"/>
            <a:ext cx="1256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프로젝트 기능 추가</a:t>
            </a:r>
            <a:r>
              <a:rPr lang="en-US" altLang="ko-KR" b="1" dirty="0">
                <a:latin typeface="+mj-ea"/>
                <a:ea typeface="+mj-ea"/>
              </a:rPr>
              <a:t> &amp; 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디버깅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7755-FF6F-40C8-8049-C67F65F2FA5B}"/>
              </a:ext>
            </a:extLst>
          </p:cNvPr>
          <p:cNvSpPr txBox="1"/>
          <p:nvPr/>
        </p:nvSpPr>
        <p:spPr>
          <a:xfrm>
            <a:off x="10023532" y="2852669"/>
            <a:ext cx="146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현장실습을 마치며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82C552-5BEB-4EE1-B8F3-53820D7FF617}"/>
              </a:ext>
            </a:extLst>
          </p:cNvPr>
          <p:cNvSpPr/>
          <p:nvPr/>
        </p:nvSpPr>
        <p:spPr>
          <a:xfrm>
            <a:off x="-54124" y="6267449"/>
            <a:ext cx="12246124" cy="581025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B470B-449D-BA4E-AA3C-0D22516FA327}"/>
              </a:ext>
            </a:extLst>
          </p:cNvPr>
          <p:cNvSpPr txBox="1"/>
          <p:nvPr/>
        </p:nvSpPr>
        <p:spPr>
          <a:xfrm>
            <a:off x="920620" y="3991481"/>
            <a:ext cx="27142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파일 입출력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문자열 분석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헤더파일</a:t>
            </a:r>
            <a:r>
              <a:rPr lang="ko-KR" altLang="en-US" sz="1200" dirty="0">
                <a:latin typeface="+mj-ea"/>
                <a:ea typeface="+mj-ea"/>
              </a:rPr>
              <a:t> 분석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200" dirty="0">
                <a:latin typeface="+mj-ea"/>
                <a:ea typeface="+mj-ea"/>
              </a:rPr>
              <a:t>Linux</a:t>
            </a:r>
            <a:r>
              <a:rPr lang="ko-KR" altLang="en-US" sz="1200" dirty="0">
                <a:latin typeface="+mj-ea"/>
                <a:ea typeface="+mj-ea"/>
              </a:rPr>
              <a:t>의 공유 메모리 및 구조체 패딩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오프셋에 관한 이해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endParaRPr kumimoji="1" lang="ko-Kore-KR" altLang="en-US" sz="1200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5AEACD-2ED3-7948-9BE0-ACE55595DA5C}"/>
              </a:ext>
            </a:extLst>
          </p:cNvPr>
          <p:cNvSpPr txBox="1"/>
          <p:nvPr/>
        </p:nvSpPr>
        <p:spPr>
          <a:xfrm>
            <a:off x="3784813" y="4275739"/>
            <a:ext cx="2395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프로그램을 직접 실행시키며 실습 과제와 비교하여 프로젝트 코드를 분석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endParaRPr kumimoji="1" lang="ko-Kore-KR" altLang="en-US" sz="1200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6EDCD-48E0-FE40-BB36-B4E5F4EE6E96}"/>
              </a:ext>
            </a:extLst>
          </p:cNvPr>
          <p:cNvSpPr txBox="1"/>
          <p:nvPr/>
        </p:nvSpPr>
        <p:spPr>
          <a:xfrm>
            <a:off x="6968044" y="4238805"/>
            <a:ext cx="17263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서버 프로그램의 삭제 기능 개발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서버 프로그램의 공유 메모리 쓰기 기능 개발</a:t>
            </a:r>
            <a:endParaRPr kumimoji="1" lang="en-US" altLang="ko-KR" sz="1200" dirty="0"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8280C-BE8C-B44D-B269-DC7D90B6A53A}"/>
              </a:ext>
            </a:extLst>
          </p:cNvPr>
          <p:cNvSpPr txBox="1"/>
          <p:nvPr/>
        </p:nvSpPr>
        <p:spPr>
          <a:xfrm>
            <a:off x="9759980" y="3991481"/>
            <a:ext cx="226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어려웠던 점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해결을 위한 노력 </a:t>
            </a:r>
          </a:p>
        </p:txBody>
      </p:sp>
    </p:spTree>
    <p:extLst>
      <p:ext uri="{BB962C8B-B14F-4D97-AF65-F5344CB8AC3E}">
        <p14:creationId xmlns:p14="http://schemas.microsoft.com/office/powerpoint/2010/main" val="2061250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-1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2" y="6496091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85FF6E-FEF9-4825-9C1A-14A87AA7709C}"/>
              </a:ext>
            </a:extLst>
          </p:cNvPr>
          <p:cNvSpPr txBox="1"/>
          <p:nvPr/>
        </p:nvSpPr>
        <p:spPr>
          <a:xfrm>
            <a:off x="3486630" y="485650"/>
            <a:ext cx="5218741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최종 실습 목표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통계 시뮬레이터 서버 부분 구현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4601307" y="1453287"/>
            <a:ext cx="2989385" cy="82923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31F018C-084B-4E59-9566-0E2CB611BF5C}"/>
              </a:ext>
            </a:extLst>
          </p:cNvPr>
          <p:cNvSpPr txBox="1"/>
          <p:nvPr/>
        </p:nvSpPr>
        <p:spPr>
          <a:xfrm>
            <a:off x="2408579" y="1675701"/>
            <a:ext cx="707389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+mj-ea"/>
                <a:ea typeface="+mj-ea"/>
              </a:rPr>
              <a:t>사원 김승회 </a:t>
            </a:r>
            <a:r>
              <a:rPr lang="en-US" altLang="ko-KR" sz="1400" dirty="0">
                <a:latin typeface="+mj-ea"/>
                <a:ea typeface="+mj-ea"/>
              </a:rPr>
              <a:t>&amp;</a:t>
            </a:r>
            <a:r>
              <a:rPr lang="ko-KR" altLang="en-US" sz="1400" dirty="0">
                <a:latin typeface="+mj-ea"/>
                <a:ea typeface="+mj-ea"/>
              </a:rPr>
              <a:t> 인턴 이정아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4138C-87F6-426E-9F3E-1C76AC1882A4}"/>
              </a:ext>
            </a:extLst>
          </p:cNvPr>
          <p:cNvSpPr txBox="1"/>
          <p:nvPr/>
        </p:nvSpPr>
        <p:spPr>
          <a:xfrm>
            <a:off x="1219558" y="5043719"/>
            <a:ext cx="4534143" cy="56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클라이언트 맵 변수를 통해 </a:t>
            </a:r>
            <a:endParaRPr lang="en-US" altLang="ko-KR" sz="1100" dirty="0">
              <a:solidFill>
                <a:srgbClr val="70635A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클라이언트가 삭제를 요청한 변수를 </a:t>
            </a:r>
            <a:r>
              <a:rPr lang="ko-KR" altLang="en-US" sz="1100" dirty="0" err="1">
                <a:solidFill>
                  <a:srgbClr val="70635A"/>
                </a:solidFill>
                <a:latin typeface="+mj-ea"/>
                <a:ea typeface="+mj-ea"/>
              </a:rPr>
              <a:t>맵에서</a:t>
            </a: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 삭제 후 메모리 재할당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6100414" y="2714945"/>
            <a:ext cx="0" cy="3487072"/>
          </a:xfrm>
          <a:prstGeom prst="line">
            <a:avLst/>
          </a:prstGeom>
          <a:ln>
            <a:solidFill>
              <a:srgbClr val="AD9F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9471EF6-305C-8243-A4E5-7611ED62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76" y="2282517"/>
            <a:ext cx="4083584" cy="22929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FE1354-B551-8D42-874B-80ADB611A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128" y="2771891"/>
            <a:ext cx="4987058" cy="15599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59463C-1C50-F946-8B8E-8572FFA03D00}"/>
              </a:ext>
            </a:extLst>
          </p:cNvPr>
          <p:cNvSpPr txBox="1"/>
          <p:nvPr/>
        </p:nvSpPr>
        <p:spPr>
          <a:xfrm>
            <a:off x="7558130" y="5043655"/>
            <a:ext cx="276505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rgbClr val="70635A"/>
                </a:solidFill>
                <a:latin typeface="+mj-ea"/>
                <a:ea typeface="+mj-ea"/>
              </a:rPr>
              <a:t>파싱된</a:t>
            </a: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 구조체 </a:t>
            </a:r>
            <a:r>
              <a:rPr lang="ko-KR" altLang="en-US" sz="1100" dirty="0" err="1">
                <a:solidFill>
                  <a:srgbClr val="70635A"/>
                </a:solidFill>
                <a:latin typeface="+mj-ea"/>
                <a:ea typeface="+mj-ea"/>
              </a:rPr>
              <a:t>맵을</a:t>
            </a: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 따라</a:t>
            </a:r>
            <a:r>
              <a:rPr lang="en-US" altLang="ko-KR" sz="1100" dirty="0">
                <a:solidFill>
                  <a:srgbClr val="70635A"/>
                </a:solidFill>
                <a:latin typeface="+mj-ea"/>
                <a:ea typeface="+mj-ea"/>
              </a:rPr>
              <a:t> </a:t>
            </a:r>
            <a:r>
              <a:rPr lang="en-US" altLang="ko-KR" sz="1100" dirty="0" err="1">
                <a:solidFill>
                  <a:srgbClr val="70635A"/>
                </a:solidFill>
                <a:latin typeface="+mj-ea"/>
                <a:ea typeface="+mj-ea"/>
              </a:rPr>
              <a:t>offsetof</a:t>
            </a:r>
            <a:r>
              <a:rPr lang="ko-KR" altLang="en-US" sz="1100" dirty="0" err="1">
                <a:solidFill>
                  <a:srgbClr val="70635A"/>
                </a:solidFill>
                <a:latin typeface="+mj-ea"/>
                <a:ea typeface="+mj-ea"/>
              </a:rPr>
              <a:t>를</a:t>
            </a: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 구해 공유 메모리에 값을 작성</a:t>
            </a:r>
          </a:p>
        </p:txBody>
      </p:sp>
    </p:spTree>
    <p:extLst>
      <p:ext uri="{BB962C8B-B14F-4D97-AF65-F5344CB8AC3E}">
        <p14:creationId xmlns:p14="http://schemas.microsoft.com/office/powerpoint/2010/main" val="3911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12695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D936B-5D7D-436A-92B2-696C26968512}"/>
              </a:ext>
            </a:extLst>
          </p:cNvPr>
          <p:cNvSpPr txBox="1"/>
          <p:nvPr/>
        </p:nvSpPr>
        <p:spPr>
          <a:xfrm>
            <a:off x="591839" y="4568971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Client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6B69C3-C83C-463A-9088-071AF68BC388}"/>
              </a:ext>
            </a:extLst>
          </p:cNvPr>
          <p:cNvSpPr txBox="1"/>
          <p:nvPr/>
        </p:nvSpPr>
        <p:spPr>
          <a:xfrm>
            <a:off x="9525993" y="4568790"/>
            <a:ext cx="137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Server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F89FC-F061-4458-A0C2-0B698B7DA0CB}"/>
              </a:ext>
            </a:extLst>
          </p:cNvPr>
          <p:cNvSpPr txBox="1"/>
          <p:nvPr/>
        </p:nvSpPr>
        <p:spPr>
          <a:xfrm>
            <a:off x="4488858" y="4492557"/>
            <a:ext cx="30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TCP/IP </a:t>
            </a:r>
            <a:r>
              <a:rPr lang="ko-KR" altLang="en-US" sz="1200" dirty="0">
                <a:latin typeface="+mn-ea"/>
              </a:rPr>
              <a:t>통신으로 상호간 약속된 규격에 맞게 데이터를 잘라 전송합니다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5FF6E-FEF9-4825-9C1A-14A87AA7709C}"/>
              </a:ext>
            </a:extLst>
          </p:cNvPr>
          <p:cNvSpPr txBox="1"/>
          <p:nvPr/>
        </p:nvSpPr>
        <p:spPr>
          <a:xfrm>
            <a:off x="3486630" y="485650"/>
            <a:ext cx="5218741" cy="103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프로그램 분석을 위한 예제 실습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C00000"/>
                </a:solidFill>
                <a:latin typeface="+mj-ea"/>
                <a:ea typeface="+mj-ea"/>
              </a:rPr>
              <a:t>Win Client </a:t>
            </a: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와 </a:t>
            </a:r>
            <a:r>
              <a:rPr lang="en-US" altLang="ko-KR" sz="2400" dirty="0">
                <a:solidFill>
                  <a:srgbClr val="C00000"/>
                </a:solidFill>
                <a:latin typeface="+mj-ea"/>
                <a:ea typeface="+mj-ea"/>
              </a:rPr>
              <a:t>Linux Server</a:t>
            </a: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간 통신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4494669" y="1404353"/>
            <a:ext cx="2997925" cy="8316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D3CE33-8D30-8F42-A83E-72545C173BCB}"/>
              </a:ext>
            </a:extLst>
          </p:cNvPr>
          <p:cNvCxnSpPr>
            <a:cxnSpLocks/>
          </p:cNvCxnSpPr>
          <p:nvPr/>
        </p:nvCxnSpPr>
        <p:spPr>
          <a:xfrm>
            <a:off x="2718816" y="3092667"/>
            <a:ext cx="642866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ECE7AA5-8BAC-2941-AEE0-C0A6B7CA73D3}"/>
              </a:ext>
            </a:extLst>
          </p:cNvPr>
          <p:cNvCxnSpPr>
            <a:cxnSpLocks/>
          </p:cNvCxnSpPr>
          <p:nvPr/>
        </p:nvCxnSpPr>
        <p:spPr>
          <a:xfrm flipH="1" flipV="1">
            <a:off x="2891762" y="3553508"/>
            <a:ext cx="6452290" cy="20578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84A5F1A-8C97-1144-A028-8FB8FC70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30" y="2693119"/>
            <a:ext cx="5159315" cy="157951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484" y="2491402"/>
            <a:ext cx="1925106" cy="21168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2628B6-76FE-5141-A0BC-E265E66B2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655" y="2555598"/>
            <a:ext cx="1853737" cy="2009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648626-2F6D-6746-A5C1-EA82D1DB90DE}"/>
              </a:ext>
            </a:extLst>
          </p:cNvPr>
          <p:cNvSpPr txBox="1"/>
          <p:nvPr/>
        </p:nvSpPr>
        <p:spPr>
          <a:xfrm>
            <a:off x="927121" y="31695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구조체 정보 </a:t>
            </a:r>
            <a:r>
              <a:rPr kumimoji="1" lang="ko-Kore-KR" altLang="en-US" dirty="0">
                <a:solidFill>
                  <a:schemeClr val="bg1"/>
                </a:solidFill>
              </a:rPr>
              <a:t>요청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2C1BBF-CDCB-4C4B-9214-3FD43B7892F2}"/>
              </a:ext>
            </a:extLst>
          </p:cNvPr>
          <p:cNvSpPr txBox="1"/>
          <p:nvPr/>
        </p:nvSpPr>
        <p:spPr>
          <a:xfrm>
            <a:off x="9268053" y="318135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해당 요청 응답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8FF04-C0BE-D542-AD57-F98804E690C8}"/>
              </a:ext>
            </a:extLst>
          </p:cNvPr>
          <p:cNvSpPr txBox="1"/>
          <p:nvPr/>
        </p:nvSpPr>
        <p:spPr>
          <a:xfrm>
            <a:off x="9695083" y="4969081"/>
            <a:ext cx="3088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전송할 길이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구조체 멤버의 개수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중첩 구조체의 경로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멤버 </a:t>
            </a:r>
            <a:r>
              <a:rPr lang="en-US" altLang="ko-KR" sz="1200" dirty="0">
                <a:latin typeface="+mj-ea"/>
                <a:ea typeface="+mj-ea"/>
              </a:rPr>
              <a:t>n</a:t>
            </a:r>
            <a:r>
              <a:rPr lang="ko-KR" altLang="en-US" sz="1200" dirty="0">
                <a:latin typeface="+mj-ea"/>
                <a:ea typeface="+mj-ea"/>
              </a:rPr>
              <a:t>의 타입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멤버 </a:t>
            </a:r>
            <a:r>
              <a:rPr lang="en-US" altLang="ko-KR" sz="1200" dirty="0">
                <a:latin typeface="+mj-ea"/>
                <a:ea typeface="+mj-ea"/>
              </a:rPr>
              <a:t>n</a:t>
            </a:r>
            <a:r>
              <a:rPr lang="ko-KR" altLang="en-US" sz="1200" dirty="0">
                <a:latin typeface="+mj-ea"/>
                <a:ea typeface="+mj-ea"/>
              </a:rPr>
              <a:t>의 변수 명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멤버 </a:t>
            </a:r>
            <a:r>
              <a:rPr lang="en-US" altLang="ko-KR" sz="1200" dirty="0">
                <a:latin typeface="+mj-ea"/>
                <a:ea typeface="+mj-ea"/>
              </a:rPr>
              <a:t>n</a:t>
            </a:r>
            <a:r>
              <a:rPr lang="ko-KR" altLang="en-US" sz="1200" dirty="0">
                <a:latin typeface="+mj-ea"/>
                <a:ea typeface="+mj-ea"/>
              </a:rPr>
              <a:t>의 포인터 여부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멤버 </a:t>
            </a:r>
            <a:r>
              <a:rPr lang="en-US" altLang="ko-KR" sz="1200" dirty="0">
                <a:latin typeface="+mj-ea"/>
                <a:ea typeface="+mj-ea"/>
              </a:rPr>
              <a:t>n</a:t>
            </a:r>
            <a:r>
              <a:rPr lang="ko-KR" altLang="en-US" sz="1200" dirty="0">
                <a:latin typeface="+mj-ea"/>
                <a:ea typeface="+mj-ea"/>
              </a:rPr>
              <a:t>의 배열 크기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구분자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@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43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-122886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B36180-0FAC-9943-97C0-368A13AA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692" y="2369996"/>
            <a:ext cx="2187032" cy="18875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D936B-5D7D-436A-92B2-696C26968512}"/>
              </a:ext>
            </a:extLst>
          </p:cNvPr>
          <p:cNvSpPr txBox="1"/>
          <p:nvPr/>
        </p:nvSpPr>
        <p:spPr>
          <a:xfrm>
            <a:off x="-149620" y="4229595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Client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6B69C3-C83C-463A-9088-071AF68BC388}"/>
              </a:ext>
            </a:extLst>
          </p:cNvPr>
          <p:cNvSpPr txBox="1"/>
          <p:nvPr/>
        </p:nvSpPr>
        <p:spPr>
          <a:xfrm>
            <a:off x="5301016" y="4236414"/>
            <a:ext cx="137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Server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F89FC-F061-4458-A0C2-0B698B7DA0CB}"/>
              </a:ext>
            </a:extLst>
          </p:cNvPr>
          <p:cNvSpPr txBox="1"/>
          <p:nvPr/>
        </p:nvSpPr>
        <p:spPr>
          <a:xfrm>
            <a:off x="1731036" y="3445981"/>
            <a:ext cx="3088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클라이언트에서 구조체의 값을 보내면 </a:t>
            </a:r>
            <a:endParaRPr lang="en-US" altLang="ko-KR" sz="1200" dirty="0">
              <a:latin typeface="+mj-ea"/>
              <a:ea typeface="+mj-ea"/>
            </a:endParaRPr>
          </a:p>
          <a:p>
            <a:pPr algn="ctr"/>
            <a:r>
              <a:rPr lang="ko-KR" altLang="en-US" sz="1200" dirty="0">
                <a:latin typeface="+mj-ea"/>
                <a:ea typeface="+mj-ea"/>
              </a:rPr>
              <a:t>서버는 해당 구조체와 값을 받아 구조체에 저장합니다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5FF6E-FEF9-4825-9C1A-14A87AA7709C}"/>
              </a:ext>
            </a:extLst>
          </p:cNvPr>
          <p:cNvSpPr txBox="1"/>
          <p:nvPr/>
        </p:nvSpPr>
        <p:spPr>
          <a:xfrm>
            <a:off x="0" y="485650"/>
            <a:ext cx="12192000" cy="103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프로그램 분석을 위한 예제 실습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서버 프로그램과 공유 메모리를 읽어 출력하는 프로그램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4434185" y="1446906"/>
            <a:ext cx="2997925" cy="8316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D3CE33-8D30-8F42-A83E-72545C173BCB}"/>
              </a:ext>
            </a:extLst>
          </p:cNvPr>
          <p:cNvCxnSpPr>
            <a:cxnSpLocks/>
          </p:cNvCxnSpPr>
          <p:nvPr/>
        </p:nvCxnSpPr>
        <p:spPr>
          <a:xfrm>
            <a:off x="1462678" y="3137082"/>
            <a:ext cx="3184888" cy="0"/>
          </a:xfrm>
          <a:prstGeom prst="straightConnector1">
            <a:avLst/>
          </a:prstGeom>
          <a:ln w="12700">
            <a:solidFill>
              <a:srgbClr val="706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97" y="2507280"/>
            <a:ext cx="2116522" cy="18267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2628B6-76FE-5141-A0BC-E265E66B2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168" y="2618282"/>
            <a:ext cx="1780724" cy="1597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648626-2F6D-6746-A5C1-EA82D1DB90DE}"/>
              </a:ext>
            </a:extLst>
          </p:cNvPr>
          <p:cNvSpPr txBox="1"/>
          <p:nvPr/>
        </p:nvSpPr>
        <p:spPr>
          <a:xfrm>
            <a:off x="418480" y="3109585"/>
            <a:ext cx="130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+mn-ea"/>
              </a:rPr>
              <a:t>구조체 값 전송</a:t>
            </a:r>
            <a:endParaRPr kumimoji="1"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2C1BBF-CDCB-4C4B-9214-3FD43B7892F2}"/>
              </a:ext>
            </a:extLst>
          </p:cNvPr>
          <p:cNvSpPr txBox="1"/>
          <p:nvPr/>
        </p:nvSpPr>
        <p:spPr>
          <a:xfrm>
            <a:off x="10441471" y="3039798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공유메모리에 저장 </a:t>
            </a:r>
            <a:endParaRPr kumimoji="1" lang="en-US" altLang="ko-KR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D38B2F-EFB7-414C-9A94-FF0B196FA620}"/>
              </a:ext>
            </a:extLst>
          </p:cNvPr>
          <p:cNvSpPr txBox="1"/>
          <p:nvPr/>
        </p:nvSpPr>
        <p:spPr>
          <a:xfrm>
            <a:off x="3871639" y="5432884"/>
            <a:ext cx="4448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구조체의 크기 만큼 </a:t>
            </a:r>
            <a:r>
              <a:rPr lang="en" altLang="ko-Kore-KR" sz="1200" dirty="0">
                <a:latin typeface="+mj-ea"/>
                <a:ea typeface="+mj-ea"/>
              </a:rPr>
              <a:t>Shared Memory</a:t>
            </a:r>
            <a:r>
              <a:rPr lang="ko-KR" altLang="en-US" sz="1200" dirty="0">
                <a:latin typeface="+mj-ea"/>
                <a:ea typeface="+mj-ea"/>
              </a:rPr>
              <a:t>에 할당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클라이언트가 멤버와 값을 입력하면 해당 데이터를 공유 메모리에 입력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다른 프로그램이 출력 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4A557DF-04DF-0648-8A8F-A9ADD74570DC}"/>
              </a:ext>
            </a:extLst>
          </p:cNvPr>
          <p:cNvCxnSpPr>
            <a:cxnSpLocks/>
          </p:cNvCxnSpPr>
          <p:nvPr/>
        </p:nvCxnSpPr>
        <p:spPr>
          <a:xfrm>
            <a:off x="6638866" y="3178297"/>
            <a:ext cx="336298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55AA2D-ED52-0D49-8C75-203D3453179F}"/>
              </a:ext>
            </a:extLst>
          </p:cNvPr>
          <p:cNvSpPr txBox="1"/>
          <p:nvPr/>
        </p:nvSpPr>
        <p:spPr>
          <a:xfrm>
            <a:off x="10447261" y="4372795"/>
            <a:ext cx="13716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Shard </a:t>
            </a:r>
          </a:p>
          <a:p>
            <a:pPr algn="ctr"/>
            <a:r>
              <a:rPr lang="en-US" altLang="ko-KR" sz="1600" dirty="0">
                <a:latin typeface="+mj-ea"/>
                <a:ea typeface="+mj-ea"/>
              </a:rPr>
              <a:t>Memory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F4C00E-AC69-804A-BB00-A25D07E77FD6}"/>
              </a:ext>
            </a:extLst>
          </p:cNvPr>
          <p:cNvSpPr txBox="1"/>
          <p:nvPr/>
        </p:nvSpPr>
        <p:spPr>
          <a:xfrm>
            <a:off x="5062428" y="3137082"/>
            <a:ext cx="130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+mn-ea"/>
              </a:rPr>
              <a:t>구조체 값 저장</a:t>
            </a:r>
            <a:endParaRPr kumimoji="1"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A34B7-ABF7-3B46-8593-4713F05F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80" y="2124187"/>
            <a:ext cx="8696124" cy="23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3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  <p:bldP spid="3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1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85FF6E-FEF9-4825-9C1A-14A87AA7709C}"/>
              </a:ext>
            </a:extLst>
          </p:cNvPr>
          <p:cNvSpPr txBox="1"/>
          <p:nvPr/>
        </p:nvSpPr>
        <p:spPr>
          <a:xfrm>
            <a:off x="2913144" y="459892"/>
            <a:ext cx="6365710" cy="15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프로젝트 분석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실습 과제와 비교하여 프로젝트 코드를 분석 </a:t>
            </a:r>
          </a:p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4601307" y="1453287"/>
            <a:ext cx="2989385" cy="829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1E7BB-3CB5-6B49-A198-45CE9A28FC67}"/>
              </a:ext>
            </a:extLst>
          </p:cNvPr>
          <p:cNvSpPr txBox="1"/>
          <p:nvPr/>
        </p:nvSpPr>
        <p:spPr>
          <a:xfrm>
            <a:off x="3167484" y="1673981"/>
            <a:ext cx="1681686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br>
              <a:rPr lang="en" altLang="ko-Kore-KR" b="1" dirty="0">
                <a:latin typeface="+mj-ea"/>
                <a:ea typeface="+mj-ea"/>
              </a:rPr>
            </a:br>
            <a:r>
              <a:rPr lang="en" altLang="ko-Kore-KR" b="1" dirty="0">
                <a:latin typeface="+mj-ea"/>
                <a:ea typeface="+mj-ea"/>
              </a:rPr>
              <a:t>Node data</a:t>
            </a:r>
            <a:endParaRPr lang="en-US" altLang="ko-KR" b="1" spc="-15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443F0-85F4-034C-AEA2-E4537CE691D6}"/>
              </a:ext>
            </a:extLst>
          </p:cNvPr>
          <p:cNvSpPr txBox="1"/>
          <p:nvPr/>
        </p:nvSpPr>
        <p:spPr>
          <a:xfrm>
            <a:off x="501051" y="1688600"/>
            <a:ext cx="3088755" cy="11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br>
              <a:rPr lang="en" altLang="ko-Kore-KR" b="1" dirty="0">
                <a:latin typeface="+mj-ea"/>
                <a:ea typeface="+mj-ea"/>
              </a:rPr>
            </a:br>
            <a:r>
              <a:rPr lang="en" altLang="ko-Kore-KR" b="1" dirty="0">
                <a:latin typeface="+mj-ea"/>
                <a:ea typeface="+mj-ea"/>
              </a:rPr>
              <a:t>Data storage method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&amp;</a:t>
            </a:r>
            <a:endParaRPr lang="en-US" altLang="ko-KR" b="1" spc="-15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C6D2D-71AC-2740-B6A2-E70381853194}"/>
              </a:ext>
            </a:extLst>
          </p:cNvPr>
          <p:cNvSpPr txBox="1"/>
          <p:nvPr/>
        </p:nvSpPr>
        <p:spPr>
          <a:xfrm>
            <a:off x="8488534" y="2339738"/>
            <a:ext cx="212113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spc="-150" dirty="0">
                <a:latin typeface="+mj-ea"/>
                <a:ea typeface="+mj-ea"/>
              </a:rPr>
              <a:t>Data Parsing Logic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2F8A67-71A5-5F41-83C7-44C9360A0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2" y="2406573"/>
            <a:ext cx="345911" cy="2851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9A2C05-FAF5-D841-9AA2-7E64ED618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2208" y="2347370"/>
            <a:ext cx="345911" cy="2851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5004A9-10FB-224D-BFCD-1F616968BA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38" y="2411502"/>
            <a:ext cx="345911" cy="285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83F6AA-E67D-E945-954F-817B289E39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1255" y="2333678"/>
            <a:ext cx="345911" cy="285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751121-7E09-0E4C-AA57-69FFF907A729}"/>
              </a:ext>
            </a:extLst>
          </p:cNvPr>
          <p:cNvSpPr txBox="1"/>
          <p:nvPr/>
        </p:nvSpPr>
        <p:spPr>
          <a:xfrm>
            <a:off x="928159" y="2850889"/>
            <a:ext cx="30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예제에서는 사용되지 않았던 구조체를 </a:t>
            </a:r>
            <a:endParaRPr lang="en-US" altLang="ko-KR" sz="1200" dirty="0">
              <a:latin typeface="+mj-ea"/>
              <a:ea typeface="+mj-ea"/>
            </a:endParaRPr>
          </a:p>
          <a:p>
            <a:pPr algn="ctr"/>
            <a:r>
              <a:rPr lang="ko-KR" altLang="en-US" sz="1200" dirty="0">
                <a:latin typeface="+mj-ea"/>
                <a:ea typeface="+mj-ea"/>
              </a:rPr>
              <a:t>사용한 재귀적 데이터 저장 방식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BD92F-D38D-D44D-A29A-B7B9963D3237}"/>
              </a:ext>
            </a:extLst>
          </p:cNvPr>
          <p:cNvSpPr txBox="1"/>
          <p:nvPr/>
        </p:nvSpPr>
        <p:spPr>
          <a:xfrm>
            <a:off x="4415459" y="4159257"/>
            <a:ext cx="3609900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" altLang="ko-Kore-KR" b="1" dirty="0">
                <a:latin typeface="+mj-ea"/>
                <a:ea typeface="+mj-ea"/>
              </a:rPr>
              <a:t>Node data allocation on SHM</a:t>
            </a:r>
            <a:endParaRPr lang="en-US" altLang="ko-KR" b="1" spc="-150" dirty="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3A287E-2F1A-5D43-9C33-7FC97F124E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88" y="4196130"/>
            <a:ext cx="345911" cy="2851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1C9D38-4609-8349-940D-E27E0D09D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72261" y="4212447"/>
            <a:ext cx="345911" cy="2851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8398E7-D231-474E-9D8B-D75A5DEBD4B2}"/>
              </a:ext>
            </a:extLst>
          </p:cNvPr>
          <p:cNvSpPr txBox="1"/>
          <p:nvPr/>
        </p:nvSpPr>
        <p:spPr>
          <a:xfrm>
            <a:off x="4501937" y="4797071"/>
            <a:ext cx="32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데이터의 깊이가 다른 재귀적 구조체 데이터를 공유메모리에 할당 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C4A8F4-93F4-A34B-937D-94F29EB613A9}"/>
              </a:ext>
            </a:extLst>
          </p:cNvPr>
          <p:cNvSpPr txBox="1"/>
          <p:nvPr/>
        </p:nvSpPr>
        <p:spPr>
          <a:xfrm>
            <a:off x="7952052" y="2949987"/>
            <a:ext cx="368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기존에 한 줄씩 읽어 </a:t>
            </a:r>
            <a:r>
              <a:rPr lang="ko-KR" altLang="en-US" sz="1200" dirty="0" err="1">
                <a:latin typeface="+mj-ea"/>
                <a:ea typeface="+mj-ea"/>
              </a:rPr>
              <a:t>파싱하는</a:t>
            </a:r>
            <a:r>
              <a:rPr lang="ko-KR" altLang="en-US" sz="1200" dirty="0">
                <a:latin typeface="+mj-ea"/>
                <a:ea typeface="+mj-ea"/>
              </a:rPr>
              <a:t> 코드 구현 </a:t>
            </a:r>
            <a:endParaRPr lang="en-US" altLang="ko-KR" sz="1200" dirty="0">
              <a:latin typeface="+mj-ea"/>
              <a:ea typeface="+mj-ea"/>
            </a:endParaRPr>
          </a:p>
          <a:p>
            <a:pPr algn="ctr"/>
            <a:r>
              <a:rPr lang="ko-KR" altLang="en-US" sz="1200" dirty="0">
                <a:latin typeface="+mj-ea"/>
                <a:ea typeface="+mj-ea"/>
              </a:rPr>
              <a:t>프로젝트 코드는 한 글자씩 읽어 </a:t>
            </a:r>
            <a:r>
              <a:rPr lang="ko-KR" altLang="en-US" sz="1200" dirty="0" err="1">
                <a:latin typeface="+mj-ea"/>
                <a:ea typeface="+mj-ea"/>
              </a:rPr>
              <a:t>파싱하는</a:t>
            </a:r>
            <a:r>
              <a:rPr lang="ko-KR" altLang="en-US" sz="1200" dirty="0">
                <a:latin typeface="+mj-ea"/>
                <a:ea typeface="+mj-ea"/>
              </a:rPr>
              <a:t> 코드 </a:t>
            </a:r>
          </a:p>
        </p:txBody>
      </p:sp>
    </p:spTree>
    <p:extLst>
      <p:ext uri="{BB962C8B-B14F-4D97-AF65-F5344CB8AC3E}">
        <p14:creationId xmlns:p14="http://schemas.microsoft.com/office/powerpoint/2010/main" val="21752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32A7A6-D789-3147-98EC-28B7DBC9BA06}"/>
              </a:ext>
            </a:extLst>
          </p:cNvPr>
          <p:cNvSpPr txBox="1"/>
          <p:nvPr/>
        </p:nvSpPr>
        <p:spPr>
          <a:xfrm>
            <a:off x="3486627" y="238512"/>
            <a:ext cx="5218741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프로젝트 기능 추가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프로그램 삭제 기능</a:t>
            </a:r>
          </a:p>
        </p:txBody>
      </p:sp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5AB934AA-D337-E04C-8967-1B3BDE25C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474" y="2971064"/>
            <a:ext cx="1444580" cy="1444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8D43A5-FB9D-444D-A1E2-95E890CC0CF9}"/>
              </a:ext>
            </a:extLst>
          </p:cNvPr>
          <p:cNvSpPr txBox="1"/>
          <p:nvPr/>
        </p:nvSpPr>
        <p:spPr>
          <a:xfrm>
            <a:off x="4219614" y="4215589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Client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76293A9-86C8-4F46-B9F9-C84823B7AC18}"/>
              </a:ext>
            </a:extLst>
          </p:cNvPr>
          <p:cNvCxnSpPr>
            <a:cxnSpLocks/>
          </p:cNvCxnSpPr>
          <p:nvPr/>
        </p:nvCxnSpPr>
        <p:spPr>
          <a:xfrm>
            <a:off x="3486627" y="3723502"/>
            <a:ext cx="1442434" cy="0"/>
          </a:xfrm>
          <a:prstGeom prst="straightConnector1">
            <a:avLst/>
          </a:prstGeom>
          <a:ln w="12700">
            <a:solidFill>
              <a:srgbClr val="706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8F05BB-8CCF-2A4C-8120-731687C383F0}"/>
              </a:ext>
            </a:extLst>
          </p:cNvPr>
          <p:cNvSpPr txBox="1"/>
          <p:nvPr/>
        </p:nvSpPr>
        <p:spPr>
          <a:xfrm>
            <a:off x="4970715" y="3797115"/>
            <a:ext cx="329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Send : -3, 2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73E46-2843-6544-A35B-E71DE3167A79}"/>
              </a:ext>
            </a:extLst>
          </p:cNvPr>
          <p:cNvSpPr txBox="1"/>
          <p:nvPr/>
        </p:nvSpPr>
        <p:spPr>
          <a:xfrm>
            <a:off x="385560" y="2170738"/>
            <a:ext cx="329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삭제 요청 전 클라이언트 맵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A77C35-F484-CD4A-9722-38DF2AD2DC0A}"/>
              </a:ext>
            </a:extLst>
          </p:cNvPr>
          <p:cNvSpPr txBox="1"/>
          <p:nvPr/>
        </p:nvSpPr>
        <p:spPr>
          <a:xfrm>
            <a:off x="7627877" y="2170738"/>
            <a:ext cx="3753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삭제 요청 후 클라이언트 맵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F8A4BC-0A28-F64B-A51A-66920C32E624}"/>
              </a:ext>
            </a:extLst>
          </p:cNvPr>
          <p:cNvSpPr txBox="1"/>
          <p:nvPr/>
        </p:nvSpPr>
        <p:spPr>
          <a:xfrm>
            <a:off x="-1" y="5581506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+mj-ea"/>
                <a:ea typeface="+mj-ea"/>
              </a:rPr>
              <a:t>클라이언트의 삭제 요청이 오면 해당 인덱스부터 앞으로 밀어 구조체에 저장한 뒤 메모리를 재할당</a:t>
            </a:r>
            <a:endParaRPr lang="en-US" altLang="ko-KR" sz="14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F491E4-F009-3A4D-89C1-DBA1856583C4}"/>
              </a:ext>
            </a:extLst>
          </p:cNvPr>
          <p:cNvCxnSpPr>
            <a:cxnSpLocks/>
          </p:cNvCxnSpPr>
          <p:nvPr/>
        </p:nvCxnSpPr>
        <p:spPr>
          <a:xfrm>
            <a:off x="5898697" y="3735366"/>
            <a:ext cx="1442434" cy="0"/>
          </a:xfrm>
          <a:prstGeom prst="straightConnector1">
            <a:avLst/>
          </a:prstGeom>
          <a:ln w="12700">
            <a:solidFill>
              <a:srgbClr val="706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7132885-8F6B-4549-8B62-B61A506B7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3" y="2483179"/>
            <a:ext cx="3221335" cy="2906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C4FEA1-F484-7B48-8D44-6623E92E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878" y="2515240"/>
            <a:ext cx="3753430" cy="24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1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195DC-7245-C340-B644-CD30668DA710}"/>
              </a:ext>
            </a:extLst>
          </p:cNvPr>
          <p:cNvSpPr txBox="1"/>
          <p:nvPr/>
        </p:nvSpPr>
        <p:spPr>
          <a:xfrm>
            <a:off x="1" y="238512"/>
            <a:ext cx="12192000" cy="15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프로젝트 기능 추가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+mj-ea"/>
              </a:rPr>
              <a:t>서버 프로그램의 공유 메모리 쓰기 기능 개발</a:t>
            </a:r>
            <a:endParaRPr kumimoji="1" lang="en-US" altLang="ko-KR" sz="2400" dirty="0">
              <a:solidFill>
                <a:srgbClr val="C00000"/>
              </a:solidFill>
              <a:latin typeface="+mj-ea"/>
            </a:endParaRPr>
          </a:p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A360E-FCD4-1D45-8B69-F89978517FBE}"/>
              </a:ext>
            </a:extLst>
          </p:cNvPr>
          <p:cNvSpPr txBox="1"/>
          <p:nvPr/>
        </p:nvSpPr>
        <p:spPr>
          <a:xfrm>
            <a:off x="253622" y="1818048"/>
            <a:ext cx="329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j-ea"/>
                <a:ea typeface="+mj-ea"/>
              </a:rPr>
              <a:t>구조체 정보가 담긴 헤더 파일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6E67B-1F04-6B40-BD63-D99ECE7A4B3C}"/>
              </a:ext>
            </a:extLst>
          </p:cNvPr>
          <p:cNvSpPr txBox="1"/>
          <p:nvPr/>
        </p:nvSpPr>
        <p:spPr>
          <a:xfrm>
            <a:off x="4221311" y="1818048"/>
            <a:ext cx="329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j-ea"/>
                <a:ea typeface="+mj-ea"/>
              </a:rPr>
              <a:t>오프셋 매크로가 지원하는 형태로 파일 출력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A1C4CA-4F8E-7349-855D-99216EEAEB71}"/>
              </a:ext>
            </a:extLst>
          </p:cNvPr>
          <p:cNvSpPr txBox="1"/>
          <p:nvPr/>
        </p:nvSpPr>
        <p:spPr>
          <a:xfrm>
            <a:off x="8342698" y="1830526"/>
            <a:ext cx="329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j-ea"/>
                <a:ea typeface="+mj-ea"/>
              </a:rPr>
              <a:t>offset </a:t>
            </a:r>
            <a:r>
              <a:rPr lang="ko-KR" altLang="en-US" sz="1200" b="1" dirty="0">
                <a:latin typeface="+mj-ea"/>
                <a:ea typeface="+mj-ea"/>
              </a:rPr>
              <a:t>값 출력 텍스트 파일 </a:t>
            </a:r>
            <a:endParaRPr lang="en-US" altLang="ko-KR" sz="1200" b="1" dirty="0">
              <a:latin typeface="+mj-ea"/>
              <a:ea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4621254-D9F5-3540-B3EF-73E796D00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5" y="2122445"/>
            <a:ext cx="2520353" cy="3864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3C4F24-3F42-0143-ABC9-CAE5227F5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35" y="2893065"/>
            <a:ext cx="4070350" cy="4699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56E30B5-B128-8A48-9E20-F4812BCC0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35" y="3810329"/>
            <a:ext cx="4070350" cy="800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F4AEB-0BA1-CD41-8705-24652B319E7A}"/>
              </a:ext>
            </a:extLst>
          </p:cNvPr>
          <p:cNvSpPr txBox="1"/>
          <p:nvPr/>
        </p:nvSpPr>
        <p:spPr>
          <a:xfrm>
            <a:off x="3993795" y="3533329"/>
            <a:ext cx="3753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구조체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94D20-3C63-A24A-89AF-0BD74F2B0366}"/>
              </a:ext>
            </a:extLst>
          </p:cNvPr>
          <p:cNvSpPr txBox="1"/>
          <p:nvPr/>
        </p:nvSpPr>
        <p:spPr>
          <a:xfrm>
            <a:off x="3923363" y="2591041"/>
            <a:ext cx="3753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중첩 구조체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FEA9B-751B-484B-A8BA-B16AB91CBC15}"/>
              </a:ext>
            </a:extLst>
          </p:cNvPr>
          <p:cNvSpPr txBox="1"/>
          <p:nvPr/>
        </p:nvSpPr>
        <p:spPr>
          <a:xfrm>
            <a:off x="3883326" y="5142245"/>
            <a:ext cx="407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+mj-ea"/>
                <a:ea typeface="+mj-ea"/>
              </a:rPr>
              <a:t>다중 구조체일 경우 구조체 타입의 부모 구조체 타입을 찾아 출력합니다</a:t>
            </a:r>
            <a:r>
              <a:rPr lang="en-US" altLang="ko-KR" sz="1200" dirty="0">
                <a:solidFill>
                  <a:srgbClr val="C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2884E2D-E14B-4A43-BE25-5D9839E13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612" y="2360956"/>
            <a:ext cx="3468486" cy="18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72BD-0833-4F4A-96B7-E996FBA9D9FE}"/>
              </a:ext>
            </a:extLst>
          </p:cNvPr>
          <p:cNvSpPr txBox="1"/>
          <p:nvPr/>
        </p:nvSpPr>
        <p:spPr>
          <a:xfrm>
            <a:off x="1" y="238512"/>
            <a:ext cx="12192000" cy="103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현장실습을 마치며</a:t>
            </a:r>
            <a:endParaRPr kumimoji="1" lang="en-US" altLang="ko-KR" sz="2400" dirty="0">
              <a:solidFill>
                <a:srgbClr val="C00000"/>
              </a:solidFill>
              <a:latin typeface="+mj-ea"/>
            </a:endParaRPr>
          </a:p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3" name="그래픽 2" descr="혼란스러운 사람">
            <a:extLst>
              <a:ext uri="{FF2B5EF4-FFF2-40B4-BE49-F238E27FC236}">
                <a16:creationId xmlns:a16="http://schemas.microsoft.com/office/drawing/2014/main" id="{16A67AD1-E4DA-E54C-9AC9-C2043A77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745" y="4918602"/>
            <a:ext cx="1600200" cy="1600200"/>
          </a:xfrm>
          <a:prstGeom prst="rect">
            <a:avLst/>
          </a:prstGeom>
        </p:spPr>
      </p:pic>
      <p:pic>
        <p:nvPicPr>
          <p:cNvPr id="7" name="그래픽 6" descr="물음표">
            <a:extLst>
              <a:ext uri="{FF2B5EF4-FFF2-40B4-BE49-F238E27FC236}">
                <a16:creationId xmlns:a16="http://schemas.microsoft.com/office/drawing/2014/main" id="{8A6D85A4-3B09-5141-BD3F-64AE7B88C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645" y="4004201"/>
            <a:ext cx="914400" cy="914400"/>
          </a:xfrm>
          <a:prstGeom prst="rect">
            <a:avLst/>
          </a:prstGeom>
        </p:spPr>
      </p:pic>
      <p:pic>
        <p:nvPicPr>
          <p:cNvPr id="10" name="그래픽 9" descr="돋보기 밑에 있는 벌레">
            <a:extLst>
              <a:ext uri="{FF2B5EF4-FFF2-40B4-BE49-F238E27FC236}">
                <a16:creationId xmlns:a16="http://schemas.microsoft.com/office/drawing/2014/main" id="{35E43A4C-7794-0D4B-BF06-E35CA1BFA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4280" y="2752324"/>
            <a:ext cx="1036631" cy="1036631"/>
          </a:xfrm>
          <a:prstGeom prst="rect">
            <a:avLst/>
          </a:prstGeom>
        </p:spPr>
      </p:pic>
      <p:pic>
        <p:nvPicPr>
          <p:cNvPr id="12" name="그래픽 11" descr="펼쳐진 책">
            <a:extLst>
              <a:ext uri="{FF2B5EF4-FFF2-40B4-BE49-F238E27FC236}">
                <a16:creationId xmlns:a16="http://schemas.microsoft.com/office/drawing/2014/main" id="{B8CE09F7-C16B-1A45-A8A1-546F4A0AB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1221" y="2244475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496622-916E-7A4D-AC51-646A3049A541}"/>
              </a:ext>
            </a:extLst>
          </p:cNvPr>
          <p:cNvSpPr/>
          <p:nvPr/>
        </p:nvSpPr>
        <p:spPr>
          <a:xfrm>
            <a:off x="1464343" y="3689704"/>
            <a:ext cx="104547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</a:t>
            </a:r>
            <a:endParaRPr lang="en-US" altLang="ko-KR" sz="2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1ACA47-97F2-D449-8212-635E17726486}"/>
              </a:ext>
            </a:extLst>
          </p:cNvPr>
          <p:cNvSpPr/>
          <p:nvPr/>
        </p:nvSpPr>
        <p:spPr>
          <a:xfrm>
            <a:off x="4382031" y="2997182"/>
            <a:ext cx="873572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offset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D6C3F0-9743-0344-A037-38F6F70175F6}"/>
              </a:ext>
            </a:extLst>
          </p:cNvPr>
          <p:cNvSpPr/>
          <p:nvPr/>
        </p:nvSpPr>
        <p:spPr>
          <a:xfrm>
            <a:off x="9324840" y="3602503"/>
            <a:ext cx="787460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</a:t>
            </a:r>
            <a:endParaRPr lang="en-US" altLang="ko-KR" sz="2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그래픽 18" descr="클라우드 컴퓨팅">
            <a:extLst>
              <a:ext uri="{FF2B5EF4-FFF2-40B4-BE49-F238E27FC236}">
                <a16:creationId xmlns:a16="http://schemas.microsoft.com/office/drawing/2014/main" id="{46B7D5D4-6DE4-6E4C-AEB0-380EFFF4F6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4840" y="2788386"/>
            <a:ext cx="914400" cy="914400"/>
          </a:xfrm>
          <a:prstGeom prst="rect">
            <a:avLst/>
          </a:prstGeom>
        </p:spPr>
      </p:pic>
      <p:pic>
        <p:nvPicPr>
          <p:cNvPr id="23" name="그래픽 22" descr="전송">
            <a:extLst>
              <a:ext uri="{FF2B5EF4-FFF2-40B4-BE49-F238E27FC236}">
                <a16:creationId xmlns:a16="http://schemas.microsoft.com/office/drawing/2014/main" id="{B9ACA324-7AF1-544E-814D-DC2D4966CE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46381" y="2209358"/>
            <a:ext cx="914400" cy="9144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C82F2C-16E5-7A48-8663-4615584B6B62}"/>
              </a:ext>
            </a:extLst>
          </p:cNvPr>
          <p:cNvSpPr/>
          <p:nvPr/>
        </p:nvSpPr>
        <p:spPr>
          <a:xfrm>
            <a:off x="7113392" y="2997182"/>
            <a:ext cx="617477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TPS</a:t>
            </a:r>
            <a:endParaRPr lang="en-US" altLang="ko-KR" sz="2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그래픽 25" descr="닫기">
            <a:extLst>
              <a:ext uri="{FF2B5EF4-FFF2-40B4-BE49-F238E27FC236}">
                <a16:creationId xmlns:a16="http://schemas.microsoft.com/office/drawing/2014/main" id="{E5349B6D-C098-8741-BB63-5152E6EA9F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61370" y="2780354"/>
            <a:ext cx="914400" cy="914400"/>
          </a:xfrm>
          <a:prstGeom prst="rect">
            <a:avLst/>
          </a:prstGeom>
        </p:spPr>
      </p:pic>
      <p:pic>
        <p:nvPicPr>
          <p:cNvPr id="28" name="그래픽 27" descr="질문">
            <a:extLst>
              <a:ext uri="{FF2B5EF4-FFF2-40B4-BE49-F238E27FC236}">
                <a16:creationId xmlns:a16="http://schemas.microsoft.com/office/drawing/2014/main" id="{71C22C28-0B18-1C40-9581-580A453DFC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31771" y="4196165"/>
            <a:ext cx="2528455" cy="2528455"/>
          </a:xfrm>
          <a:prstGeom prst="rect">
            <a:avLst/>
          </a:prstGeom>
        </p:spPr>
      </p:pic>
      <p:pic>
        <p:nvPicPr>
          <p:cNvPr id="32" name="그래픽 31" descr="혼란스러운 사람">
            <a:extLst>
              <a:ext uri="{FF2B5EF4-FFF2-40B4-BE49-F238E27FC236}">
                <a16:creationId xmlns:a16="http://schemas.microsoft.com/office/drawing/2014/main" id="{C7BA4A12-3BF7-F846-AFCA-541179C86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4100" y="3562468"/>
            <a:ext cx="3042843" cy="3042843"/>
          </a:xfrm>
          <a:prstGeom prst="rect">
            <a:avLst/>
          </a:prstGeom>
        </p:spPr>
      </p:pic>
      <p:pic>
        <p:nvPicPr>
          <p:cNvPr id="30" name="그래픽 29" descr="채우기 없는 웃는 얼굴">
            <a:extLst>
              <a:ext uri="{FF2B5EF4-FFF2-40B4-BE49-F238E27FC236}">
                <a16:creationId xmlns:a16="http://schemas.microsoft.com/office/drawing/2014/main" id="{AE0A87C1-9260-C041-8D5C-3FC05663D6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69370" y="3605076"/>
            <a:ext cx="614146" cy="61414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AE73C1-28E1-454E-B7D3-650193557FD7}"/>
              </a:ext>
            </a:extLst>
          </p:cNvPr>
          <p:cNvSpPr/>
          <p:nvPr/>
        </p:nvSpPr>
        <p:spPr>
          <a:xfrm>
            <a:off x="2971427" y="1271347"/>
            <a:ext cx="61470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altLang="ko-Kore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Achievement</a:t>
            </a:r>
            <a:endParaRPr lang="en-US" altLang="ko-KR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45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399</Words>
  <Application>Microsoft Macintosh PowerPoint</Application>
  <PresentationFormat>와이드스크린</PresentationFormat>
  <Paragraphs>96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Calibri Light</vt:lpstr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이정아</cp:lastModifiedBy>
  <cp:revision>49</cp:revision>
  <dcterms:created xsi:type="dcterms:W3CDTF">2018-05-11T17:49:54Z</dcterms:created>
  <dcterms:modified xsi:type="dcterms:W3CDTF">2020-07-30T00:45:23Z</dcterms:modified>
</cp:coreProperties>
</file>